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1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0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41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46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4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92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0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29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6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3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6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4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81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403.13220" TargetMode="External"/><Relationship Id="rId2" Type="http://schemas.openxmlformats.org/officeDocument/2006/relationships/hyperlink" Target="https://link.gale.com/apps/doc/A597687922/ITOF?u=nhc_main&amp;sid=ebsco&amp;xid=59d8931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.p.ebscohost.com/eds/pdfviewer/pdfviewer?vid=1&amp;sid=6959ddfc-f9e8-4523-b9d2-ecc0c27f6beb%40red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AA919-9498-0468-BCDC-3BD5F6564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Scrum-Agile and Waterfall Compared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55BE5-B6C7-828A-0775-00492951A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439" y="5494873"/>
            <a:ext cx="9440034" cy="621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AAA180"/>
                </a:solidFill>
              </a:rPr>
              <a:t>By Karina Jacuinde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7896F6-922F-45F7-1A53-F76160CE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34" r="-1" b="13034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FAC4-AFA8-8195-9641-1986252C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53762" cy="1257300"/>
          </a:xfrm>
        </p:spPr>
        <p:txBody>
          <a:bodyPr/>
          <a:lstStyle/>
          <a:p>
            <a:pPr algn="l"/>
            <a:r>
              <a:rPr lang="en-US" dirty="0">
                <a:latin typeface="Abadi" panose="020B0604020104020204" pitchFamily="34" charset="0"/>
                <a:cs typeface="Adelle Sans Devanagari" panose="02000503000000020004" pitchFamily="2" charset="-78"/>
              </a:rPr>
              <a:t>Agile Roles Described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FC60-51AC-82F2-6FD5-AA6BD304E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24338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Product Owner</a:t>
            </a:r>
          </a:p>
          <a:p>
            <a:pPr lvl="1"/>
            <a:r>
              <a:rPr lang="en-US" sz="2400" dirty="0"/>
              <a:t>Speaks for stakeholders and prioritizes backlog</a:t>
            </a:r>
          </a:p>
          <a:p>
            <a:r>
              <a:rPr lang="en-US" sz="2400" b="1" dirty="0"/>
              <a:t>Scrum Master</a:t>
            </a:r>
          </a:p>
          <a:p>
            <a:pPr lvl="1"/>
            <a:r>
              <a:rPr lang="en-US" sz="2300" dirty="0"/>
              <a:t>Ensures Scrum process runs smoothly, addresses obstacles, guides team in following Scrum framework.</a:t>
            </a:r>
          </a:p>
          <a:p>
            <a:r>
              <a:rPr lang="en-US" sz="2400" b="1" dirty="0"/>
              <a:t>Development Team</a:t>
            </a:r>
          </a:p>
          <a:p>
            <a:pPr lvl="1"/>
            <a:r>
              <a:rPr lang="en-US" sz="2300" dirty="0"/>
              <a:t>Consists of developers and testers, in charge of  delivering increments of the product.</a:t>
            </a:r>
          </a:p>
          <a:p>
            <a:pPr marL="450000" lvl="1" indent="0">
              <a:buNone/>
            </a:pPr>
            <a:endParaRPr lang="en-US" sz="1400" dirty="0">
              <a:effectLst/>
              <a:latin typeface="Abadi" panose="020B0604020104020204" pitchFamily="34" charset="0"/>
              <a:cs typeface="Abadi" panose="020F0502020204030204" pitchFamily="34" charset="0"/>
            </a:endParaRPr>
          </a:p>
          <a:p>
            <a:pPr marL="450000" lvl="1" indent="0">
              <a:buNone/>
            </a:pPr>
            <a:r>
              <a:rPr lang="en-US" sz="2400" dirty="0">
                <a:effectLst/>
                <a:latin typeface="Abadi" panose="020B0604020104020204" pitchFamily="34" charset="0"/>
                <a:cs typeface="Abadi" panose="020F0502020204030204" pitchFamily="34" charset="0"/>
              </a:rPr>
              <a:t>“</a:t>
            </a:r>
            <a:r>
              <a:rPr lang="en-US" sz="2400" dirty="0">
                <a:effectLst/>
                <a:latin typeface="Abadi" panose="020B0604020104020204" pitchFamily="34" charset="0"/>
              </a:rPr>
              <a:t>testing professionals have the potential to strengthen unit testing by collaborating with developers to craft thorough test cases and fostering a culture of mutual learning and cooperation</a:t>
            </a:r>
            <a:r>
              <a:rPr lang="en-US" sz="2400" dirty="0">
                <a:effectLst/>
                <a:latin typeface="Abadi" panose="020B0604020104020204" pitchFamily="34" charset="0"/>
                <a:cs typeface="Abadi" panose="020F0502020204030204" pitchFamily="34" charset="0"/>
              </a:rPr>
              <a:t>” </a:t>
            </a:r>
            <a:r>
              <a:rPr lang="en-US" sz="2400" dirty="0">
                <a:latin typeface="Abadi" panose="020B0604020104020204" pitchFamily="34" charset="0"/>
              </a:rPr>
              <a:t>(Neves et al., 2024)</a:t>
            </a:r>
            <a:endParaRPr lang="en-US" sz="2400" dirty="0">
              <a:effectLst/>
              <a:latin typeface="Abadi" panose="020B0604020104020204" pitchFamily="34" charset="0"/>
              <a:cs typeface="Abadi" panose="020F0502020204030204" pitchFamily="34" charset="0"/>
            </a:endParaRPr>
          </a:p>
          <a:p>
            <a:pPr marL="450000" lvl="1" indent="0">
              <a:buNone/>
            </a:pPr>
            <a:endParaRPr lang="en-US" dirty="0"/>
          </a:p>
        </p:txBody>
      </p:sp>
      <p:pic>
        <p:nvPicPr>
          <p:cNvPr id="5" name="Picture 4" descr="People greeting customers">
            <a:extLst>
              <a:ext uri="{FF2B5EF4-FFF2-40B4-BE49-F238E27FC236}">
                <a16:creationId xmlns:a16="http://schemas.microsoft.com/office/drawing/2014/main" id="{8BCD98B2-AD33-D793-890B-709CDA8E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438151"/>
            <a:ext cx="4014788" cy="26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8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checklist">
            <a:extLst>
              <a:ext uri="{FF2B5EF4-FFF2-40B4-BE49-F238E27FC236}">
                <a16:creationId xmlns:a16="http://schemas.microsoft.com/office/drawing/2014/main" id="{1FB5446F-8AA3-CEDF-5DF6-590CBAE4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11394" b="4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7E929-4210-6AE8-4491-AE6A06CE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badi" panose="020B0604020104020204" pitchFamily="34" charset="0"/>
              </a:rPr>
              <a:t>Agile Phases Described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CA48-9F9A-9DE1-0617-10BF2453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1613"/>
            <a:ext cx="10353762" cy="51006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Sprint Planning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Define goals based on user stories prioritized from backlog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Daily Stand-ups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Quick daily check ins used to trace progress and talk about challenges challenges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Sprint Review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Showcase current product to stakeholders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Sprint Retrospective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Abadi" panose="020B0604020104020204" pitchFamily="34" charset="0"/>
              </a:rPr>
              <a:t>Review the current completed sprint, discuss what went right and what went wrong</a:t>
            </a:r>
          </a:p>
          <a:p>
            <a:pPr lvl="1">
              <a:lnSpc>
                <a:spcPct val="100000"/>
              </a:lnSpc>
            </a:pPr>
            <a:endParaRPr lang="en-US" sz="1300" dirty="0">
              <a:latin typeface="Abadi" panose="020B0604020104020204" pitchFamily="34" charset="0"/>
            </a:endParaRPr>
          </a:p>
          <a:p>
            <a:pPr marL="450000" lvl="1" indent="0">
              <a:lnSpc>
                <a:spcPct val="100000"/>
              </a:lnSpc>
              <a:buNone/>
            </a:pPr>
            <a:r>
              <a:rPr lang="en-US" sz="2000" dirty="0">
                <a:latin typeface="Abadi" panose="020B0604020104020204" pitchFamily="34" charset="0"/>
              </a:rPr>
              <a:t>Great quote about Sprint Retrospectives – “</a:t>
            </a:r>
            <a:r>
              <a:rPr lang="en-US" sz="2000" dirty="0">
                <a:effectLst/>
                <a:latin typeface="Abadi" panose="020B0604020104020204" pitchFamily="34" charset="0"/>
              </a:rPr>
              <a:t>It is an opportunity for the team to come together and discuss their experiences, identify what worked and what didn't, and make changes to their process for the next sprint.” (Gopinath, 2023)</a:t>
            </a:r>
          </a:p>
          <a:p>
            <a:pPr marL="450000" lvl="1" indent="0">
              <a:lnSpc>
                <a:spcPct val="100000"/>
              </a:lnSpc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7133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4F36EA-8B4B-F7D9-D594-4CC872C2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4" b="10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1" name="Freeform 5">
            <a:extLst>
              <a:ext uri="{FF2B5EF4-FFF2-40B4-BE49-F238E27FC236}">
                <a16:creationId xmlns:a16="http://schemas.microsoft.com/office/drawing/2014/main" id="{051F07E2-B05C-41F9-A9EE-4AC115603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1874" y="586660"/>
            <a:ext cx="10777950" cy="5679835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AFE1A-8BF2-5852-1E47-EB93E890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855133"/>
            <a:ext cx="10098553" cy="1123791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Waterfall Approach Described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8DC166-3BB1-B258-996E-13D0B72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" y="2185984"/>
            <a:ext cx="10098552" cy="3605216"/>
          </a:xfrm>
        </p:spPr>
        <p:txBody>
          <a:bodyPr anchor="ctr">
            <a:normAutofit/>
          </a:bodyPr>
          <a:lstStyle/>
          <a:p>
            <a:r>
              <a:rPr lang="en-US" sz="1900"/>
              <a:t>Follow strict sequential phases, for example:</a:t>
            </a:r>
            <a:r>
              <a:rPr lang="en-US" sz="1900" b="1"/>
              <a:t> </a:t>
            </a:r>
            <a:r>
              <a:rPr lang="en-US" sz="1900"/>
              <a:t> requirements , design , implementation, testing ,  deployment,  and maintenance</a:t>
            </a:r>
          </a:p>
          <a:p>
            <a:r>
              <a:rPr lang="en-US" sz="1900"/>
              <a:t>Not adaptable, making it difficult to implement changes mid-project</a:t>
            </a:r>
          </a:p>
          <a:p>
            <a:r>
              <a:rPr lang="en-US" sz="1900"/>
              <a:t>Feedback not available until well into the project</a:t>
            </a:r>
          </a:p>
          <a:p>
            <a:pPr marL="36900" indent="0">
              <a:buNone/>
            </a:pPr>
            <a:r>
              <a:rPr lang="en-US" sz="1900">
                <a:latin typeface="Abadi" panose="020B0604020104020204" pitchFamily="34" charset="0"/>
              </a:rPr>
              <a:t>One of the disadvantages to using the Waterfall approach, according to Thesing, Feldmann, and Burchardt (2021), </a:t>
            </a:r>
          </a:p>
          <a:p>
            <a:pPr marL="36900" indent="0">
              <a:buNone/>
            </a:pPr>
            <a:r>
              <a:rPr lang="en-US" sz="1900">
                <a:latin typeface="Abadi" panose="020B0604020104020204" pitchFamily="34" charset="0"/>
              </a:rPr>
              <a:t>“</a:t>
            </a:r>
            <a:r>
              <a:rPr lang="en-US" sz="1900">
                <a:effectLst/>
                <a:latin typeface="Abadi" panose="020B0604020104020204" pitchFamily="34" charset="0"/>
              </a:rPr>
              <a:t>customers are often overburdened with the need to specify all requirements clearly and in detail at the very beginning of the project, which means that planning is fraught with uncertainty”</a:t>
            </a:r>
          </a:p>
          <a:p>
            <a:pPr marL="3690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8766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6414-BC8B-36FF-4902-019A15DE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Choosing between Waterfall and Agile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27535B-2E11-97D9-54E5-65C2C4BB7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66477"/>
              </p:ext>
            </p:extLst>
          </p:nvPr>
        </p:nvGraphicFramePr>
        <p:xfrm>
          <a:off x="4654074" y="3124200"/>
          <a:ext cx="6017578" cy="2740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014">
                  <a:extLst>
                    <a:ext uri="{9D8B030D-6E8A-4147-A177-3AD203B41FA5}">
                      <a16:colId xmlns:a16="http://schemas.microsoft.com/office/drawing/2014/main" val="275832237"/>
                    </a:ext>
                  </a:extLst>
                </a:gridCol>
                <a:gridCol w="3113564">
                  <a:extLst>
                    <a:ext uri="{9D8B030D-6E8A-4147-A177-3AD203B41FA5}">
                      <a16:colId xmlns:a16="http://schemas.microsoft.com/office/drawing/2014/main" val="1124786226"/>
                    </a:ext>
                  </a:extLst>
                </a:gridCol>
              </a:tblGrid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0" i="0" dirty="0">
                          <a:latin typeface="Abadi" panose="020B0604020104020204" pitchFamily="34" charset="0"/>
                        </a:rPr>
                        <a:t>Waterfall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0" i="0" dirty="0">
                          <a:latin typeface="Abadi" panose="020B0604020104020204" pitchFamily="34" charset="0"/>
                        </a:rPr>
                        <a:t>Agile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2189947344"/>
                  </a:ext>
                </a:extLst>
              </a:tr>
              <a:tr h="2061972">
                <a:tc>
                  <a:txBody>
                    <a:bodyPr/>
                    <a:lstStyle/>
                    <a:p>
                      <a:r>
                        <a:rPr lang="en-US" sz="2500"/>
                        <a:t>Best for projects with that have clear requirements that will not change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Best for projects with changing requirements and need for periodic feedback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3579315061"/>
                  </a:ext>
                </a:extLst>
              </a:tr>
            </a:tbl>
          </a:graphicData>
        </a:graphic>
      </p:graphicFrame>
      <p:pic>
        <p:nvPicPr>
          <p:cNvPr id="8" name="Picture 7" descr="Person balancing scale">
            <a:extLst>
              <a:ext uri="{FF2B5EF4-FFF2-40B4-BE49-F238E27FC236}">
                <a16:creationId xmlns:a16="http://schemas.microsoft.com/office/drawing/2014/main" id="{950C629D-F7B0-439E-6F73-A7B1463C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07" y="1866899"/>
            <a:ext cx="3027166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5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7A9AA5A-F6B5-4D1A-9F8C-0B6D0D92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B0553-041A-EE67-9825-17DA8F24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Agile for SNHU Travel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CCEC136E-6289-1DCC-B833-E6C1B1F4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64" r="19245"/>
          <a:stretch/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0A51A-1EAF-9241-4B59-D7BD1E98D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2129667"/>
            <a:ext cx="5546272" cy="411873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Agile Advantages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Allows teams to quickly adapt to evolving requirements and priorities, enhancing understanding of user needs.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Waterfall Challenges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Linear aspect of Waterfall limits flexibility to changes, often resulting in expensive rework if problems are identified later</a:t>
            </a:r>
          </a:p>
          <a:p>
            <a:pPr marL="450000" lvl="1" indent="0">
              <a:lnSpc>
                <a:spcPct val="100000"/>
              </a:lnSpc>
              <a:buNone/>
            </a:pPr>
            <a:endParaRPr lang="en-US" sz="1400" dirty="0"/>
          </a:p>
          <a:p>
            <a:pPr marL="450000" lvl="1" indent="0">
              <a:lnSpc>
                <a:spcPct val="100000"/>
              </a:lnSpc>
              <a:buNone/>
            </a:pPr>
            <a:r>
              <a:rPr lang="en-US" sz="1800" dirty="0">
                <a:effectLst/>
                <a:latin typeface="Abadi" panose="020B0604020104020204" pitchFamily="34" charset="0"/>
              </a:rPr>
              <a:t>“Supporting time to collaborate, reflect and improve within teams and across whole program increases the rate of learning of the whole system of work.”</a:t>
            </a:r>
            <a:r>
              <a:rPr lang="en-US" sz="1800" dirty="0">
                <a:latin typeface="Abadi" panose="020B0604020104020204" pitchFamily="34" charset="0"/>
              </a:rPr>
              <a:t> (Agile Consulting Company, 2019)</a:t>
            </a:r>
            <a:endParaRPr lang="en-US" sz="1800" dirty="0">
              <a:effectLst/>
              <a:latin typeface="Abadi" panose="020B0604020104020204" pitchFamily="34" charset="0"/>
            </a:endParaRPr>
          </a:p>
          <a:p>
            <a:pPr marL="450000" lvl="1" indent="0">
              <a:lnSpc>
                <a:spcPct val="100000"/>
              </a:lnSpc>
              <a:buNone/>
            </a:pPr>
            <a:endParaRPr lang="en-US" sz="1400" dirty="0"/>
          </a:p>
          <a:p>
            <a:pPr marL="450000" lvl="1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90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9CBB-E387-D915-247A-86EEF786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38B53-B987-37A3-7F2A-AB6ED8FA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Agile Consulting Company, Zen Ex Machina. (2019, August 28). </a:t>
            </a:r>
            <a:r>
              <a:rPr lang="en-US" i="1" dirty="0"/>
              <a:t>Agile consulting company explains how your company can become more productive with sprint planning.</a:t>
            </a:r>
            <a:r>
              <a:rPr lang="en-US" dirty="0"/>
              <a:t> Plus Company Updates. </a:t>
            </a:r>
            <a:r>
              <a:rPr lang="en-US" dirty="0">
                <a:hlinkClick r:id="rId2"/>
              </a:rPr>
              <a:t>https://link.gale.com/apps/doc/A597687922/ITOF?u=nhc_main&amp;sid=ebsco&amp;xid=59d89313</a:t>
            </a:r>
            <a:endParaRPr lang="en-US" dirty="0"/>
          </a:p>
          <a:p>
            <a:r>
              <a:rPr lang="en-US" dirty="0"/>
              <a:t>Neves, L., Campos, O., Santos, R., Santos, I., Magalhaes, C., &amp; Santos, R. D. (2024, March 19). </a:t>
            </a:r>
            <a:r>
              <a:rPr lang="en-US" i="1" dirty="0"/>
              <a:t>Elevating software quality in agile environments: The role of testing professionals in unit testing.</a:t>
            </a:r>
            <a:r>
              <a:rPr lang="en-US" dirty="0"/>
              <a:t> arXiv. </a:t>
            </a:r>
            <a:r>
              <a:rPr lang="en-US" dirty="0">
                <a:hlinkClick r:id="rId3"/>
              </a:rPr>
              <a:t>https://doi.org/10.48550/arXiv.2403.13220</a:t>
            </a:r>
            <a:endParaRPr lang="en-US" dirty="0"/>
          </a:p>
          <a:p>
            <a:r>
              <a:rPr lang="en-US" dirty="0"/>
              <a:t>Thesing, T., Feldmann, C., &amp; Burchardt, M. (2021). </a:t>
            </a:r>
            <a:r>
              <a:rPr lang="en-US" i="1" dirty="0"/>
              <a:t>Agile versus waterfall project management: Decision model for selecting the appropriate approach to a project.</a:t>
            </a:r>
            <a:r>
              <a:rPr lang="en-US" dirty="0"/>
              <a:t> Procedia Computer Science, 181, 746-756. https://doi.org/10.1016/j.procs.2021.01.227</a:t>
            </a:r>
          </a:p>
          <a:p>
            <a:r>
              <a:rPr lang="en-US" dirty="0"/>
              <a:t>Venu, G. (2023). </a:t>
            </a:r>
            <a:r>
              <a:rPr lang="en-US" i="1" dirty="0"/>
              <a:t>Different approaches to sprint retrospectives for agile teams.</a:t>
            </a:r>
            <a:r>
              <a:rPr lang="en-US" dirty="0"/>
              <a:t> PM World Journal, 12(9), 1-4. Retrieved from </a:t>
            </a:r>
            <a:r>
              <a:rPr lang="en-US" dirty="0">
                <a:hlinkClick r:id="rId4"/>
              </a:rPr>
              <a:t>https://eds.p.ebscohost.com/eds/pdfviewer/pdfviewer?vid=1&amp;sid=6959ddfc-f9e8-4523-b9d2-ecc0c27f6beb%40redis</a:t>
            </a: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66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619</Words>
  <Application>Microsoft Macintosh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</vt:lpstr>
      <vt:lpstr>Adelle Sans Devanagari</vt:lpstr>
      <vt:lpstr>Dubai</vt:lpstr>
      <vt:lpstr>Georgia Pro</vt:lpstr>
      <vt:lpstr>Wingdings 2</vt:lpstr>
      <vt:lpstr>SlateVTI</vt:lpstr>
      <vt:lpstr>Scrum-Agile and Waterfall Compared</vt:lpstr>
      <vt:lpstr>Agile Roles Described</vt:lpstr>
      <vt:lpstr>Agile Phases Described</vt:lpstr>
      <vt:lpstr>Waterfall Approach Described</vt:lpstr>
      <vt:lpstr>Choosing between Waterfall and Agile</vt:lpstr>
      <vt:lpstr>Agile for SNHU Travel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Jacuinde, Karina</dc:creator>
  <cp:lastModifiedBy>Jacuinde, Karina</cp:lastModifiedBy>
  <cp:revision>1</cp:revision>
  <dcterms:created xsi:type="dcterms:W3CDTF">2024-10-21T02:03:30Z</dcterms:created>
  <dcterms:modified xsi:type="dcterms:W3CDTF">2024-10-21T03:34:12Z</dcterms:modified>
</cp:coreProperties>
</file>